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8" r:id="rId5"/>
    <p:sldId id="259" r:id="rId6"/>
    <p:sldId id="263" r:id="rId7"/>
    <p:sldId id="267" r:id="rId8"/>
    <p:sldId id="266" r:id="rId9"/>
    <p:sldId id="262" r:id="rId10"/>
    <p:sldId id="271" r:id="rId11"/>
    <p:sldId id="260" r:id="rId12"/>
    <p:sldId id="269" r:id="rId13"/>
    <p:sldId id="270" r:id="rId14"/>
    <p:sldId id="264" r:id="rId15"/>
    <p:sldId id="272" r:id="rId16"/>
    <p:sldId id="265" r:id="rId17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564"/>
    <a:srgbClr val="F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4"/>
    <p:restoredTop sz="94415"/>
  </p:normalViewPr>
  <p:slideViewPr>
    <p:cSldViewPr snapToGrid="0">
      <p:cViewPr>
        <p:scale>
          <a:sx n="120" d="100"/>
          <a:sy n="120" d="100"/>
        </p:scale>
        <p:origin x="624" y="296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088F8-1748-9B4E-B59F-D512FDA9EBB1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2A277-CFFA-544E-ABB4-97DD9356077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2419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2A277-CFFA-544E-ABB4-97DD9356077C}" type="slidenum">
              <a:rPr lang="en-BR" smtClean="0"/>
              <a:t>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5221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2A277-CFFA-544E-ABB4-97DD9356077C}" type="slidenum">
              <a:rPr lang="en-BR" smtClean="0"/>
              <a:t>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2962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2A277-CFFA-544E-ABB4-97DD9356077C}" type="slidenum">
              <a:rPr lang="en-BR" smtClean="0"/>
              <a:t>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55063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94450-DA8E-D722-341F-D893409D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BD331-07EB-4CDD-8CA8-EE9A4C6A5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A351E-02F2-C322-40E4-D6EBF2664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EDD96-BE0F-0B12-8047-9351BD06B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2A277-CFFA-544E-ABB4-97DD9356077C}" type="slidenum">
              <a:rPr lang="en-BR" smtClean="0"/>
              <a:t>10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3892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2A277-CFFA-544E-ABB4-97DD9356077C}" type="slidenum">
              <a:rPr lang="en-BR" smtClean="0"/>
              <a:t>11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3498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E9F6D-AD52-47D9-E9F7-2AE2B43C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46F9F-0A21-1FB2-21F9-1A04F1138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104E8-3247-96B2-0F08-64AB20C10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12C6E-F205-F238-223A-CFCE3A92C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2A277-CFFA-544E-ABB4-97DD9356077C}" type="slidenum">
              <a:rPr lang="en-BR" smtClean="0"/>
              <a:t>12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6935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F1CC-1433-FCE2-40F3-DCF2490F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78DB2D-7617-4A7D-1C15-C76C1B628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EAF2-A440-34C1-F066-575064803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689EF-589A-ABA6-2292-08EF0B56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2A277-CFFA-544E-ABB4-97DD9356077C}" type="slidenum">
              <a:rPr lang="en-BR" smtClean="0"/>
              <a:t>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75303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44ED-40CA-CD03-3EA1-E9C56C9F2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98FA7-793C-701F-B2C7-EE6E0ADFC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B3C6B-7DEE-D3FF-E06E-0153983DE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5EF3F-749B-A1B0-1427-98A54DCF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3B189-80FF-5742-90CF-E5415A63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8141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E0C-F720-DFE8-64EB-5ABC530A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570C6-6271-18AA-57A4-E2F5F19D5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D3747-6B3D-5C2A-E720-552A588D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F77B4-A5A3-6A04-1B28-54ABCC41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0C003-4F2F-5838-E32E-8C8B4B91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75989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E03178-B5A3-69CB-1BFD-8056B898F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E9F1A-5253-6C6D-1480-C14018BE4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56545-FBB9-CE43-A57F-8693B3A3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F0A3C-57F6-FD59-C048-D76999D4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CFA0E-37A4-9460-FB9C-C0D211FA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1215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7163-C046-3D01-00FE-1F5B7B67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351C-93CB-5326-C942-1AB8DFE82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6CBD-17B0-F98E-63D3-E71F4C29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FEC73-F776-69FF-1E60-48F6B25D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5A593-D723-EA43-1328-978250AA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6009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F48A-16CC-6FF1-C511-8FAD3969A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EA3B4-A278-9C9A-ACCC-8E4F193BB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0BC96-8E33-EC0A-D544-3A1F16E7B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2CEAB-4F20-0AA8-4762-0A2EBB89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6D5B7-1865-5F6E-2999-242F02D8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0568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3C3B9-4345-09F8-216C-8C010316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0100E-30FF-9E21-DF18-B6A2209DA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2B9DA-DE76-50F9-3F9E-FF14048F5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2B5E8-5B11-BD27-14C8-B103C816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20DBD-6D84-6919-AC77-3A9DFB6BE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DA456-92F8-F3B0-00CA-05043AED4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5313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8AAA-8213-C043-5014-184C3184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F791F-3D0D-A89A-2432-8CFC57105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E28D3-325A-84AC-6CD8-B216FA175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D0C3F-363C-CB09-FB9A-CCE041446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ED231-E445-E2DE-B588-8BCF16E1B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E3F48-577A-1734-7C76-66ECEDA90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C8BE7B-AA14-6964-C088-82BA43B5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402C42-B8C8-117B-72C1-02C4A21E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2755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0477-0BE9-BCD9-232D-4BDA845F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F93695-78DB-CEFD-AF09-6A22C9B56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19B71-2A18-A170-8D93-43647F42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469E3-9A19-CF06-4E7D-4A0E6D1F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9092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3010E-FA16-10A3-EB23-0B8B9713A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AB6B7-6C6A-2A15-4A49-36C652AB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D77AB-D14E-152D-BF6D-2E0F82EC5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56234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D05C-C266-29CC-BE57-F586B8A2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C0321-D288-B792-B123-7A4DED4D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C550E-77F8-935E-EFAE-585289A37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FAE79-CF24-24EB-DFB5-6C3865FC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E8186-75F2-6D20-7F7D-C9289386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6B9BF-9342-DC80-9C63-007F4208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2559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A46D-CDF7-D177-478F-0A7055206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7529D5-B6F7-71BC-2501-0F65043FA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FD367-B5BD-708B-2B7F-6D3F3A575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8A55B-2633-3A29-34AE-FC03ABDC1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66B88-6B1D-EF83-56D7-E30042F54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CCFE4-FA6E-30D5-D9C8-387455D2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8513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F5263-5463-69E5-0159-38111342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F2ED2-8A32-0D88-62D2-2F0AB4487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D4646-5561-56E7-ED69-D429D589B9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957358-954C-A547-B489-9BEE73F352B3}" type="datetimeFigureOut">
              <a:rPr lang="en-BR" smtClean="0"/>
              <a:t>06/12/25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B5C1B-07BC-DF2C-5948-8BFB52138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030B-3816-1DA8-434B-64883FA66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C430B9-16F0-994D-8768-1AAB5671B9C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587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w.com/pt-br/brasil-tem-1942-cidades-com-&#225;reas-de-risco-de-desastres-naturais/a-6938594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962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6920B4-1FBD-019C-2694-5B86DE93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07A42B-8EBA-3B42-6A4A-125B5C820EB6}"/>
              </a:ext>
            </a:extLst>
          </p:cNvPr>
          <p:cNvSpPr txBox="1"/>
          <p:nvPr/>
        </p:nvSpPr>
        <p:spPr>
          <a:xfrm>
            <a:off x="2135623" y="2591783"/>
            <a:ext cx="792075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i="1" dirty="0">
                <a:latin typeface="Roboto Condensed ExtraBold" panose="02000000000000000000" pitchFamily="2" charset="0"/>
                <a:ea typeface="Roboto Condensed ExtraBold" panose="02000000000000000000" pitchFamily="2" charset="0"/>
              </a:rPr>
              <a:t>FERRAMENTAS SELECIONADAS PARA</a:t>
            </a:r>
          </a:p>
          <a:p>
            <a:pPr algn="ctr">
              <a:lnSpc>
                <a:spcPct val="150000"/>
              </a:lnSpc>
            </a:pPr>
            <a:r>
              <a:rPr lang="en-US" sz="3600" b="1" i="1" dirty="0">
                <a:latin typeface="Roboto Condensed ExtraBold" panose="02000000000000000000" pitchFamily="2" charset="0"/>
                <a:ea typeface="Roboto Condensed ExtraBold" panose="02000000000000000000" pitchFamily="2" charset="0"/>
              </a:rPr>
              <a:t>GARANTIR PERFORMANCE E SEGURANÇA.</a:t>
            </a:r>
          </a:p>
        </p:txBody>
      </p:sp>
    </p:spTree>
    <p:extLst>
      <p:ext uri="{BB962C8B-B14F-4D97-AF65-F5344CB8AC3E}">
        <p14:creationId xmlns:p14="http://schemas.microsoft.com/office/powerpoint/2010/main" val="1176214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5DA37F-8708-E151-D384-9562F83ECD72}"/>
              </a:ext>
            </a:extLst>
          </p:cNvPr>
          <p:cNvSpPr txBox="1"/>
          <p:nvPr/>
        </p:nvSpPr>
        <p:spPr>
          <a:xfrm>
            <a:off x="666750" y="1730368"/>
            <a:ext cx="10858500" cy="4534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BR" b="1" i="1" dirty="0">
                <a:latin typeface="Nunito ExtraBold" pitchFamily="2" charset="77"/>
                <a:ea typeface="Roboto Condensed" panose="02000000000000000000" pitchFamily="2" charset="0"/>
              </a:rPr>
              <a:t>React + Vite (Performance)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BR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Substituição do Create React App pelo Vite para garantir um ambiente de desenvolvimento ultra-rápido;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BR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Build otimizado com ESModules, resultando em carregamento instantâneo da aplicação.</a:t>
            </a:r>
          </a:p>
          <a:p>
            <a:pPr>
              <a:lnSpc>
                <a:spcPct val="150000"/>
              </a:lnSpc>
            </a:pPr>
            <a:endParaRPr lang="en-BR" sz="1400" b="1" i="1" dirty="0">
              <a:latin typeface="Nunito ExtraBold" pitchFamily="2" charset="77"/>
              <a:ea typeface="Roboto Condense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BR" b="1" i="1" dirty="0">
                <a:latin typeface="Nunito ExtraBold" pitchFamily="2" charset="77"/>
                <a:ea typeface="Roboto Condensed" panose="02000000000000000000" pitchFamily="2" charset="0"/>
              </a:rPr>
              <a:t>TypeScript (Confiabilidade)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BR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Adoção de tipagem estática rigorosa;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BR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Essencial para manipular objetos complexos da API do Google (ex: coordenadas LatLng, eventos de mapa e props de marcadores) sem erros em tempo de execução.</a:t>
            </a:r>
          </a:p>
          <a:p>
            <a:pPr>
              <a:lnSpc>
                <a:spcPct val="150000"/>
              </a:lnSpc>
            </a:pPr>
            <a:endParaRPr lang="en-BR" sz="1400" b="1" i="1" dirty="0">
              <a:latin typeface="Nunito ExtraBold" pitchFamily="2" charset="77"/>
              <a:ea typeface="Roboto Condense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BR" b="1" i="1" dirty="0">
                <a:latin typeface="Nunito ExtraBold" pitchFamily="2" charset="77"/>
                <a:ea typeface="Roboto Condensed" panose="02000000000000000000" pitchFamily="2" charset="0"/>
              </a:rPr>
              <a:t>React Google Maps (Integração)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BR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Permite controlar o mapa usando componentes React;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BR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Nossa resolução técnica focou em performance e segurança de código. Usamos Vite para agilidade e TypeScript para garantir que os dados geográficos trafeguem sem erros de tipo</a:t>
            </a:r>
          </a:p>
        </p:txBody>
      </p:sp>
    </p:spTree>
    <p:extLst>
      <p:ext uri="{BB962C8B-B14F-4D97-AF65-F5344CB8AC3E}">
        <p14:creationId xmlns:p14="http://schemas.microsoft.com/office/powerpoint/2010/main" val="2046181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35316A-560C-4619-9EB8-0E4FAC81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DD328F-45C2-A67C-4433-65970DBBB77E}"/>
              </a:ext>
            </a:extLst>
          </p:cNvPr>
          <p:cNvSpPr txBox="1"/>
          <p:nvPr/>
        </p:nvSpPr>
        <p:spPr>
          <a:xfrm>
            <a:off x="2717518" y="2591783"/>
            <a:ext cx="675697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i="1" dirty="0">
                <a:solidFill>
                  <a:srgbClr val="ED5564"/>
                </a:solidFill>
                <a:latin typeface="Roboto Condensed ExtraBold" panose="02000000000000000000" pitchFamily="2" charset="0"/>
                <a:ea typeface="Roboto Condensed ExtraBold" panose="02000000000000000000" pitchFamily="2" charset="0"/>
              </a:rPr>
              <a:t>COMO O FRONT-END ESTRUTURA</a:t>
            </a:r>
          </a:p>
          <a:p>
            <a:pPr algn="ctr">
              <a:lnSpc>
                <a:spcPct val="150000"/>
              </a:lnSpc>
            </a:pPr>
            <a:r>
              <a:rPr lang="en-US" sz="3600" b="1" i="1" dirty="0">
                <a:solidFill>
                  <a:srgbClr val="ED5564"/>
                </a:solidFill>
                <a:latin typeface="Roboto Condensed ExtraBold" panose="02000000000000000000" pitchFamily="2" charset="0"/>
                <a:ea typeface="Roboto Condensed ExtraBold" panose="02000000000000000000" pitchFamily="2" charset="0"/>
              </a:rPr>
              <a:t>E CONSOME O SERVIÇO DE MAPAS?</a:t>
            </a:r>
          </a:p>
        </p:txBody>
      </p:sp>
    </p:spTree>
    <p:extLst>
      <p:ext uri="{BB962C8B-B14F-4D97-AF65-F5344CB8AC3E}">
        <p14:creationId xmlns:p14="http://schemas.microsoft.com/office/powerpoint/2010/main" val="1138835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D0D5D3-3378-6158-8CC0-1AFA374ED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59C48-9A32-B308-6338-8C586ACB9D3B}"/>
              </a:ext>
            </a:extLst>
          </p:cNvPr>
          <p:cNvSpPr txBox="1"/>
          <p:nvPr/>
        </p:nvSpPr>
        <p:spPr>
          <a:xfrm>
            <a:off x="666750" y="1730368"/>
            <a:ext cx="10858500" cy="4529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i="1" dirty="0" err="1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Arquitetura</a:t>
            </a:r>
            <a:r>
              <a:rPr lang="en-US" b="1" i="1" dirty="0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 </a:t>
            </a:r>
            <a:r>
              <a:rPr lang="en-US" b="1" i="1" dirty="0" err="1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baseada</a:t>
            </a:r>
            <a:r>
              <a:rPr lang="en-US" b="1" i="1" dirty="0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 </a:t>
            </a:r>
            <a:r>
              <a:rPr lang="en-US" b="1" i="1" dirty="0" err="1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em</a:t>
            </a:r>
            <a:r>
              <a:rPr lang="en-US" b="1" i="1" dirty="0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 </a:t>
            </a:r>
            <a:r>
              <a:rPr lang="en-US" b="1" i="1" dirty="0" err="1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Componentes</a:t>
            </a:r>
            <a:endParaRPr lang="en-US" b="1" i="1" dirty="0">
              <a:solidFill>
                <a:srgbClr val="ED5564"/>
              </a:solidFill>
              <a:latin typeface="Nunito ExtraBold" pitchFamily="2" charset="77"/>
              <a:ea typeface="Roboto Condensed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Isolamento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responsabilidades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O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mapa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é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um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componente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independente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recebendo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configurações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via props;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Facilidade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reutilização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do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componente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mapa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diferentes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partes da interface.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ECC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b="1" i="1" dirty="0" err="1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Gerenciamento</a:t>
            </a:r>
            <a:r>
              <a:rPr lang="en-US" b="1" i="1" dirty="0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 de Estado (Hooks)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Uso de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useState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useCallback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controlar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 zoom,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centro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do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mapa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o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ciclo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vida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do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carregamento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Garante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uma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interface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reativa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que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responde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instantaneamente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às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ações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do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usuário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ECC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b="1" i="1" dirty="0" err="1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Segurança</a:t>
            </a:r>
            <a:r>
              <a:rPr lang="en-US" b="1" i="1" dirty="0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 e </a:t>
            </a:r>
            <a:r>
              <a:rPr lang="en-US" b="1" i="1" dirty="0" err="1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Carregamento</a:t>
            </a:r>
            <a:r>
              <a:rPr lang="en-US" b="1" i="1" dirty="0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 </a:t>
            </a:r>
            <a:r>
              <a:rPr lang="en-US" b="1" i="1" dirty="0" err="1">
                <a:solidFill>
                  <a:srgbClr val="ED5564"/>
                </a:solidFill>
                <a:latin typeface="Nunito ExtraBold" pitchFamily="2" charset="77"/>
                <a:ea typeface="Roboto Condensed" panose="02000000000000000000" pitchFamily="2" charset="0"/>
              </a:rPr>
              <a:t>Assíncrono</a:t>
            </a:r>
            <a:endParaRPr lang="en-US" b="1" i="1" dirty="0">
              <a:solidFill>
                <a:srgbClr val="ED5564"/>
              </a:solidFill>
              <a:latin typeface="Nunito ExtraBold" pitchFamily="2" charset="77"/>
              <a:ea typeface="Roboto Condensed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Proteção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 API Key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utilizando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variáveis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ambiente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padrão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Vite (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import.meta.env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Na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camada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aplicação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resolvemos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problema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criando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componentes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isolados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seguros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Tratamos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carregamento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do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mapa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 forma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assíncrona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não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impactar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experiência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do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usuário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protegemos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chaves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acesso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via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variáveis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ambiente</a:t>
            </a:r>
            <a:r>
              <a:rPr lang="en-US" sz="1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8803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EB269B-D961-2856-3A8C-AF568DEFBF6A}"/>
              </a:ext>
            </a:extLst>
          </p:cNvPr>
          <p:cNvSpPr txBox="1"/>
          <p:nvPr/>
        </p:nvSpPr>
        <p:spPr>
          <a:xfrm>
            <a:off x="669851" y="2216888"/>
            <a:ext cx="6283842" cy="3897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i="1" dirty="0">
                <a:latin typeface="Nunito" pitchFamily="2" charset="77"/>
              </a:rPr>
              <a:t>1. Trabalho em equipe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Apesar da distância e a dificuldade de conciliar agendas, acreditamos que superamos estes pontos com responsabilidade e inteligência.</a:t>
            </a:r>
          </a:p>
          <a:p>
            <a:pPr>
              <a:lnSpc>
                <a:spcPct val="150000"/>
              </a:lnSpc>
            </a:pPr>
            <a:endParaRPr lang="pt-BR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b="1" i="1" dirty="0">
                <a:latin typeface="Nunito" pitchFamily="2" charset="77"/>
              </a:rPr>
              <a:t>2. Noções de design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Previamente já tínhamos conhecimento de algumas linguagens e isso trouxe mais tempo para os estudos e aplicações de UX.</a:t>
            </a:r>
          </a:p>
          <a:p>
            <a:pPr>
              <a:lnSpc>
                <a:spcPct val="150000"/>
              </a:lnSpc>
            </a:pPr>
            <a:endParaRPr lang="pt-BR" sz="1400" b="1" i="1" dirty="0">
              <a:latin typeface="Nunito" pitchFamily="2" charset="77"/>
            </a:endParaRPr>
          </a:p>
          <a:p>
            <a:pPr>
              <a:lnSpc>
                <a:spcPct val="150000"/>
              </a:lnSpc>
            </a:pPr>
            <a:r>
              <a:rPr lang="pt-BR" b="1" i="1" dirty="0">
                <a:latin typeface="Nunito" pitchFamily="2" charset="77"/>
              </a:rPr>
              <a:t>3. Integrações de API</a:t>
            </a:r>
          </a:p>
          <a:p>
            <a:pPr>
              <a:lnSpc>
                <a:spcPct val="150000"/>
              </a:lnSpc>
            </a:pPr>
            <a:r>
              <a:rPr lang="en-BR" sz="1400" dirty="0">
                <a:latin typeface="Nunito" pitchFamily="2" charset="77"/>
              </a:rPr>
              <a:t>Integrações quase sempre demandam considerável atenção, principalmente para iniciantes.</a:t>
            </a:r>
          </a:p>
        </p:txBody>
      </p:sp>
    </p:spTree>
    <p:extLst>
      <p:ext uri="{BB962C8B-B14F-4D97-AF65-F5344CB8AC3E}">
        <p14:creationId xmlns:p14="http://schemas.microsoft.com/office/powerpoint/2010/main" val="2416700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B771F-1664-0DCB-C63F-67DD704D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8C527B-FAA0-03FD-DB95-61DC95F6C957}"/>
              </a:ext>
            </a:extLst>
          </p:cNvPr>
          <p:cNvSpPr txBox="1"/>
          <p:nvPr/>
        </p:nvSpPr>
        <p:spPr>
          <a:xfrm>
            <a:off x="1045534" y="4226442"/>
            <a:ext cx="101009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400" b="1" i="1" dirty="0">
                <a:latin typeface="Nunito" pitchFamily="2" charset="77"/>
              </a:rPr>
              <a:t>PREFEITURA DE BELO HORIZONTE, 2018. Cartas de inundações. Disponível em: </a:t>
            </a:r>
            <a:r>
              <a:rPr lang="en-BR" sz="1400" dirty="0">
                <a:latin typeface="Nunito" pitchFamily="2" charset="77"/>
              </a:rPr>
              <a:t>https://prefeitura.pbh.gov.br/obras-e-infraestrutura/informacoes/diretoria-de-gestao-de-aguas-urbanas/cartas-de-inundacoes. Acesso em: 5 set. 2025.</a:t>
            </a:r>
          </a:p>
          <a:p>
            <a:endParaRPr lang="en-BR" sz="1400" dirty="0">
              <a:latin typeface="Nunito" pitchFamily="2" charset="77"/>
            </a:endParaRPr>
          </a:p>
          <a:p>
            <a:r>
              <a:rPr lang="en-BR" sz="1400" b="1" i="1" dirty="0">
                <a:latin typeface="Nunito" pitchFamily="2" charset="77"/>
              </a:rPr>
              <a:t>FRIGHETTO, Maurício. Brasil tem 1.942 cidades com áreas de risco. Deutsche Welle, Bonn, Jun. 2024. </a:t>
            </a:r>
            <a:r>
              <a:rPr lang="en-BR" sz="1400" dirty="0">
                <a:latin typeface="Nunito" pitchFamily="2" charset="77"/>
              </a:rPr>
              <a:t>Disponível em: https://p.dw.com/p/4h8SC. Acesso em: 5 set. 2025.</a:t>
            </a:r>
          </a:p>
          <a:p>
            <a:endParaRPr lang="en-BR" sz="1400" dirty="0">
              <a:latin typeface="Nunito" pitchFamily="2" charset="77"/>
            </a:endParaRPr>
          </a:p>
          <a:p>
            <a:r>
              <a:rPr lang="en-BR" sz="1400" b="1" i="1" dirty="0">
                <a:latin typeface="Nunito" pitchFamily="2" charset="77"/>
              </a:rPr>
              <a:t>AGOSTINI, Gabriel. A Bayesian Spatial Model to Correct Under-Reporting in Urban Crowdsourcing. </a:t>
            </a:r>
            <a:r>
              <a:rPr lang="en-BR" sz="1400" dirty="0">
                <a:latin typeface="Nunito" pitchFamily="2" charset="77"/>
              </a:rPr>
              <a:t>Disponível em: </a:t>
            </a:r>
            <a:r>
              <a:rPr lang="en-US" sz="1400" dirty="0">
                <a:latin typeface="Nunito" pitchFamily="2" charset="77"/>
              </a:rPr>
              <a:t>https://</a:t>
            </a:r>
            <a:r>
              <a:rPr lang="en-US" sz="1400" dirty="0" err="1">
                <a:latin typeface="Nunito" pitchFamily="2" charset="77"/>
              </a:rPr>
              <a:t>arxiv.org</a:t>
            </a:r>
            <a:r>
              <a:rPr lang="en-US" sz="1400" dirty="0">
                <a:latin typeface="Nunito" pitchFamily="2" charset="77"/>
              </a:rPr>
              <a:t>/abs/2312.11754</a:t>
            </a:r>
            <a:r>
              <a:rPr lang="en-BR" sz="1400" dirty="0">
                <a:latin typeface="Nunito" pitchFamily="2" charset="77"/>
              </a:rPr>
              <a:t>. Acesso em: 5 set. 2025.</a:t>
            </a:r>
          </a:p>
          <a:p>
            <a:endParaRPr lang="en-BR" sz="1400" dirty="0">
              <a:latin typeface="Nunito" pitchFamily="2" charset="77"/>
            </a:endParaRPr>
          </a:p>
          <a:p>
            <a:r>
              <a:rPr lang="en-BR" sz="1400" b="1" i="1" dirty="0">
                <a:latin typeface="Nunito" pitchFamily="2" charset="77"/>
              </a:rPr>
              <a:t>Imagens de Unsplash. </a:t>
            </a:r>
            <a:r>
              <a:rPr lang="en-BR" sz="1400" dirty="0">
                <a:latin typeface="Nunito" pitchFamily="2" charset="77"/>
              </a:rPr>
              <a:t>Disponíveis em </a:t>
            </a:r>
            <a:r>
              <a:rPr lang="en-US" sz="1400" dirty="0">
                <a:latin typeface="Nunito" pitchFamily="2" charset="77"/>
              </a:rPr>
              <a:t>https://</a:t>
            </a:r>
            <a:r>
              <a:rPr lang="en-US" sz="1400" dirty="0" err="1">
                <a:latin typeface="Nunito" pitchFamily="2" charset="77"/>
              </a:rPr>
              <a:t>unsplash.com</a:t>
            </a:r>
            <a:r>
              <a:rPr lang="en-US" sz="1400" dirty="0">
                <a:latin typeface="Nunito" pitchFamily="2" charset="77"/>
              </a:rPr>
              <a:t>.</a:t>
            </a:r>
            <a:endParaRPr lang="en-BR" sz="1400" dirty="0">
              <a:latin typeface="Nunito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97247-2DCF-38CD-FE1A-2EBC1903F9FB}"/>
              </a:ext>
            </a:extLst>
          </p:cNvPr>
          <p:cNvSpPr txBox="1"/>
          <p:nvPr/>
        </p:nvSpPr>
        <p:spPr>
          <a:xfrm>
            <a:off x="4410292" y="1330911"/>
            <a:ext cx="3371436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latin typeface="Nunito ExtraBold" pitchFamily="2" charset="77"/>
                <a:ea typeface="Roboto Condensed ExtraBold" panose="02000000000000000000" pitchFamily="2" charset="0"/>
              </a:rPr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3880677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860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564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D3225-DD32-F6AC-5A6D-F7C0CA38E97B}"/>
              </a:ext>
            </a:extLst>
          </p:cNvPr>
          <p:cNvSpPr txBox="1"/>
          <p:nvPr/>
        </p:nvSpPr>
        <p:spPr>
          <a:xfrm>
            <a:off x="2776150" y="3200400"/>
            <a:ext cx="6639703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BR" dirty="0">
                <a:solidFill>
                  <a:schemeClr val="bg1"/>
                </a:solidFill>
              </a:rPr>
              <a:t>Dados recentes colocam Belo Horizonte na 4ª posição dentre as </a:t>
            </a:r>
          </a:p>
          <a:p>
            <a:pPr algn="ctr">
              <a:lnSpc>
                <a:spcPct val="150000"/>
              </a:lnSpc>
            </a:pPr>
            <a:r>
              <a:rPr lang="en-BR" dirty="0">
                <a:solidFill>
                  <a:schemeClr val="bg1"/>
                </a:solidFill>
              </a:rPr>
              <a:t>cidades brasileiras 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BR" dirty="0">
                <a:solidFill>
                  <a:schemeClr val="bg1"/>
                </a:solidFill>
              </a:rPr>
              <a:t>ais vulneráveis a inundações. Cerca de 16%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BR" dirty="0">
                <a:solidFill>
                  <a:schemeClr val="bg1"/>
                </a:solidFill>
              </a:rPr>
              <a:t>a população da Capital Mineira se encontra em áreas de risco.</a:t>
            </a:r>
          </a:p>
        </p:txBody>
      </p:sp>
    </p:spTree>
    <p:extLst>
      <p:ext uri="{BB962C8B-B14F-4D97-AF65-F5344CB8AC3E}">
        <p14:creationId xmlns:p14="http://schemas.microsoft.com/office/powerpoint/2010/main" val="831493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051899-12DE-4B8C-02AE-4897329C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71EADD-2F57-58E4-67A9-27FB5E24ADD7}"/>
              </a:ext>
            </a:extLst>
          </p:cNvPr>
          <p:cNvSpPr txBox="1"/>
          <p:nvPr/>
        </p:nvSpPr>
        <p:spPr>
          <a:xfrm>
            <a:off x="5358809" y="6379535"/>
            <a:ext cx="2371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200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Fonte: </a:t>
            </a:r>
            <a:r>
              <a:rPr lang="en-BR" sz="1200" i="1" dirty="0">
                <a:latin typeface="Roboto Condensed Light" panose="02000000000000000000" pitchFamily="2" charset="0"/>
                <a:ea typeface="Roboto Condensed Light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Deutsche Welle Brasil</a:t>
            </a:r>
            <a:endParaRPr lang="en-BR" sz="1200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82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B12FE5-EBD2-0EF7-EBD7-E3CCE3BDDC33}"/>
              </a:ext>
            </a:extLst>
          </p:cNvPr>
          <p:cNvSpPr txBox="1"/>
          <p:nvPr/>
        </p:nvSpPr>
        <p:spPr>
          <a:xfrm>
            <a:off x="691116" y="2361695"/>
            <a:ext cx="6475229" cy="37971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Nunito" pitchFamily="2" charset="77"/>
              </a:rPr>
              <a:t>Atualmente, a notificação e o acompanhamento desses eventos dependem majoritariamente de canais de comunicação centralizados, como serviços de emergência (190, 193) ou ouvidorias municipais. </a:t>
            </a:r>
            <a:r>
              <a:rPr lang="en-BR" dirty="0">
                <a:latin typeface="Nunito" pitchFamily="2" charset="77"/>
              </a:rPr>
              <a:t>No entanto, esses sistemas podem apresentar limitações como: </a:t>
            </a:r>
          </a:p>
          <a:p>
            <a:pPr>
              <a:lnSpc>
                <a:spcPct val="150000"/>
              </a:lnSpc>
            </a:pPr>
            <a:endParaRPr lang="en-BR" dirty="0">
              <a:latin typeface="Nunito" pitchFamily="2" charset="7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t-BR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Demora na triagem e no repasse da informação</a:t>
            </a:r>
            <a:endParaRPr lang="en-BR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pt-BR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Falta de informações em tempo real para a população</a:t>
            </a:r>
            <a:endParaRPr lang="en-BR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BR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Subaproveitamento do potencial da comunidade</a:t>
            </a:r>
          </a:p>
        </p:txBody>
      </p:sp>
    </p:spTree>
    <p:extLst>
      <p:ext uri="{BB962C8B-B14F-4D97-AF65-F5344CB8AC3E}">
        <p14:creationId xmlns:p14="http://schemas.microsoft.com/office/powerpoint/2010/main" val="491361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D76793-56D9-7E65-8CE9-A85FCF36E8C4}"/>
              </a:ext>
            </a:extLst>
          </p:cNvPr>
          <p:cNvSpPr txBox="1"/>
          <p:nvPr/>
        </p:nvSpPr>
        <p:spPr>
          <a:xfrm>
            <a:off x="2157070" y="3060907"/>
            <a:ext cx="7870617" cy="1894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A dependência de canais oficiais centralizados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— como centrais de comando ou serviços de emergência —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acabam limitando a participação ativa da comunidade e muitas vezes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resultam em demora ou ausência de informação relevante.</a:t>
            </a:r>
            <a:endParaRPr lang="en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43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5DAC0-5241-DF7E-753E-4D3EA5876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633D22-7B1A-E8CD-B9DB-0DBF1E7990F3}"/>
              </a:ext>
            </a:extLst>
          </p:cNvPr>
          <p:cNvSpPr txBox="1"/>
          <p:nvPr/>
        </p:nvSpPr>
        <p:spPr>
          <a:xfrm>
            <a:off x="1162492" y="3194922"/>
            <a:ext cx="9867015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BR" dirty="0">
                <a:latin typeface="Nunito" pitchFamily="2" charset="77"/>
              </a:rPr>
              <a:t>Também há um aspecto de desigualdade na participação: técnicas como o modelo bayesiano aplicado a dados de reportes em Nova York mostram que </a:t>
            </a:r>
            <a:r>
              <a:rPr lang="en-BR" b="1" i="1" dirty="0">
                <a:highlight>
                  <a:srgbClr val="FFFF00"/>
                </a:highlight>
                <a:latin typeface="Nunito ExtraBold" pitchFamily="2" charset="77"/>
              </a:rPr>
              <a:t>áreas com menores taxas de reporte, geralmente associadas a menos recursos socioeconômicos ou demográficos, tendem a ser negligenciadas nas ações públicas.</a:t>
            </a:r>
            <a:r>
              <a:rPr lang="en-BR" b="1" i="1" dirty="0">
                <a:latin typeface="Nunito ExtraBold" pitchFamily="2" charset="77"/>
              </a:rPr>
              <a:t> </a:t>
            </a:r>
            <a:r>
              <a:rPr lang="en-BR" dirty="0">
                <a:latin typeface="Nunito" pitchFamily="2" charset="77"/>
              </a:rPr>
              <a:t>Isso reforça a necessidade de sistemas que compensem essas discrepâncias e promovam equidade territorial (Gabriel Agostini, 2023).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084421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6F8D5-D2F3-19C3-8B16-3BE5BE4A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4B3B83-5F1E-8181-F0FD-4042FB70DB3E}"/>
              </a:ext>
            </a:extLst>
          </p:cNvPr>
          <p:cNvSpPr txBox="1"/>
          <p:nvPr/>
        </p:nvSpPr>
        <p:spPr>
          <a:xfrm>
            <a:off x="6220047" y="2796363"/>
            <a:ext cx="5326911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Nunito" pitchFamily="2" charset="77"/>
              </a:rPr>
              <a:t>A proposta de um sistema que descentraliza a comunicação, permitindo que os próprios usuários reportem e visualizem ocorrências em um mapa, surge como uma solução inovadora para esses desafios, ao empoderar o cidadão com uma ferramenta simples e acessível.</a:t>
            </a:r>
            <a:endParaRPr lang="en-BR" dirty="0"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0559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10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722</Words>
  <Application>Microsoft Macintosh PowerPoint</Application>
  <PresentationFormat>Widescreen</PresentationFormat>
  <Paragraphs>64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Aptos</vt:lpstr>
      <vt:lpstr>Aptos Display</vt:lpstr>
      <vt:lpstr>Arial</vt:lpstr>
      <vt:lpstr>Nunito</vt:lpstr>
      <vt:lpstr>Nunito ExtraBold</vt:lpstr>
      <vt:lpstr>Roboto Condensed</vt:lpstr>
      <vt:lpstr>Roboto Condensed ExtraBold</vt:lpstr>
      <vt:lpstr>Roboto Condensed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Ramon Costa Alonso</dc:creator>
  <cp:lastModifiedBy>Ramon Costa Alonso</cp:lastModifiedBy>
  <cp:revision>5</cp:revision>
  <dcterms:created xsi:type="dcterms:W3CDTF">2025-12-05T19:38:37Z</dcterms:created>
  <dcterms:modified xsi:type="dcterms:W3CDTF">2025-12-08T01:02:22Z</dcterms:modified>
</cp:coreProperties>
</file>